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99" r:id="rId2"/>
    <p:sldId id="400" r:id="rId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20">
          <p15:clr>
            <a:srgbClr val="A4A3A4"/>
          </p15:clr>
        </p15:guide>
        <p15:guide id="2" pos="546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1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  <a:srgbClr val="009EE0"/>
    <a:srgbClr val="0101DF"/>
    <a:srgbClr val="B92E16"/>
    <a:srgbClr val="BA2E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14" autoAdjust="0"/>
    <p:restoredTop sz="94675" autoAdjust="0"/>
  </p:normalViewPr>
  <p:slideViewPr>
    <p:cSldViewPr>
      <p:cViewPr>
        <p:scale>
          <a:sx n="120" d="100"/>
          <a:sy n="120" d="100"/>
        </p:scale>
        <p:origin x="-582" y="-72"/>
      </p:cViewPr>
      <p:guideLst>
        <p:guide orient="horz" pos="4020"/>
        <p:guide pos="54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31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70D3A-C29B-44B3-A9A9-8C3EF249294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7017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A30C9-59DE-4409-8C93-24D5D4A87BD5}" type="datetimeFigureOut">
              <a:rPr lang="de-AT" smtClean="0"/>
              <a:t>02.05.2018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9A999-6357-4E6A-AE60-C6F1AD29C81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3510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3pPr>
              <a:defRPr/>
            </a:lvl3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2"/>
            <a:r>
              <a:rPr lang="de-DE" smtClean="0"/>
              <a:t>Dwehuifgwz0we</a:t>
            </a:r>
          </a:p>
          <a:p>
            <a:pPr lvl="2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111022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46088" y="293803"/>
            <a:ext cx="6574184" cy="9029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smtClean="0"/>
              <a:t>Institutional profile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/>
            <a:r>
              <a:rPr lang="en-GB" noProof="0" dirty="0" smtClean="0"/>
              <a:t>first level</a:t>
            </a:r>
          </a:p>
          <a:p>
            <a:pPr lvl="2"/>
            <a:r>
              <a:rPr lang="en-GB" noProof="0" dirty="0" smtClean="0"/>
              <a:t>second level</a:t>
            </a:r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395536" y="6493231"/>
            <a:ext cx="6408712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200" b="0" noProof="0" dirty="0" smtClean="0">
                <a:solidFill>
                  <a:srgbClr val="2787CA"/>
                </a:solidFill>
                <a:latin typeface="Calibri" panose="020F0502020204030204" pitchFamily="34" charset="0"/>
              </a:rPr>
              <a:t>Erasmus+ Contact Seminar | 06. - 07.06.2018 | NA</a:t>
            </a:r>
            <a:r>
              <a:rPr lang="en-GB" sz="1200" b="0" baseline="0" noProof="0" dirty="0" smtClean="0">
                <a:solidFill>
                  <a:srgbClr val="2787CA"/>
                </a:solidFill>
                <a:latin typeface="Calibri" panose="020F0502020204030204" pitchFamily="34" charset="0"/>
              </a:rPr>
              <a:t> Erasmus+ Education Austria &amp; NEO Russia</a:t>
            </a:r>
            <a:endParaRPr lang="en-GB" sz="1200" b="0" noProof="0" dirty="0" smtClean="0">
              <a:solidFill>
                <a:srgbClr val="2787CA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Grafik 9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442585"/>
            <a:ext cx="1117230" cy="285958"/>
          </a:xfrm>
          <a:prstGeom prst="rect">
            <a:avLst/>
          </a:prstGeom>
        </p:spPr>
      </p:pic>
      <p:pic>
        <p:nvPicPr>
          <p:cNvPr id="11" name="Grafik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850138"/>
            <a:ext cx="1728192" cy="491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323" y="328058"/>
            <a:ext cx="720077" cy="480052"/>
          </a:xfrm>
          <a:prstGeom prst="rect">
            <a:avLst/>
          </a:prstGeom>
          <a:ln w="3175">
            <a:solidFill>
              <a:schemeClr val="bg2"/>
            </a:solidFill>
          </a:ln>
        </p:spPr>
      </p:pic>
      <p:pic>
        <p:nvPicPr>
          <p:cNvPr id="1030" name="Picture 6" descr="Flagge Russland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28057"/>
            <a:ext cx="720080" cy="48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50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009EE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rgbClr val="BA2E16"/>
        </a:buClr>
        <a:buFont typeface="Arial" panose="020B0604020202020204" pitchFamily="34" charset="0"/>
        <a:buNone/>
        <a:defRPr sz="2800" kern="1200">
          <a:solidFill>
            <a:srgbClr val="009EE0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spcBef>
          <a:spcPts val="600"/>
        </a:spcBef>
        <a:buClr>
          <a:srgbClr val="009EE0"/>
        </a:buClr>
        <a:buSzPct val="9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20000" indent="-252000" algn="l" defTabSz="914400" rtl="0" eaLnBrk="1" latinLnBrk="0" hangingPunct="1">
        <a:spcBef>
          <a:spcPts val="300"/>
        </a:spcBef>
        <a:buClr>
          <a:srgbClr val="009EE0"/>
        </a:buClr>
        <a:buFont typeface="Symbol" panose="05050102010706020507" pitchFamily="18" charset="2"/>
        <a:buChar char="-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984250" indent="-285750" algn="l" defTabSz="914400" rtl="0" eaLnBrk="1" latinLnBrk="0" hangingPunct="1">
        <a:spcBef>
          <a:spcPct val="20000"/>
        </a:spcBef>
        <a:buClr>
          <a:srgbClr val="009EE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85750" algn="l" defTabSz="914400" rtl="0" eaLnBrk="1" latinLnBrk="0" hangingPunct="1">
        <a:spcBef>
          <a:spcPct val="20000"/>
        </a:spcBef>
        <a:buClr>
          <a:srgbClr val="B92E16"/>
        </a:buClr>
        <a:buFont typeface="Calibri" panose="020F050202020403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088" y="293803"/>
            <a:ext cx="6718200" cy="902949"/>
          </a:xfrm>
        </p:spPr>
        <p:txBody>
          <a:bodyPr/>
          <a:lstStyle/>
          <a:p>
            <a:r>
              <a:rPr lang="en-GB" sz="2400" dirty="0"/>
              <a:t>Federal State Autonomous Educational Institution for Higher Education </a:t>
            </a:r>
            <a:r>
              <a:rPr lang="en-GB" sz="2400" u="sng" dirty="0"/>
              <a:t>National Research University Higher School of Economics (HSE</a:t>
            </a:r>
            <a:r>
              <a:rPr lang="en-GB" sz="2400" dirty="0" smtClean="0"/>
              <a:t>). </a:t>
            </a:r>
            <a:r>
              <a:rPr lang="en-GB" sz="2000" dirty="0" smtClean="0"/>
              <a:t>PIC: </a:t>
            </a:r>
            <a:r>
              <a:rPr lang="en-US" sz="2000" dirty="0" smtClean="0"/>
              <a:t>RU </a:t>
            </a:r>
            <a:r>
              <a:rPr lang="en-US" sz="2000" dirty="0"/>
              <a:t>99987</a:t>
            </a:r>
            <a:r>
              <a:rPr lang="ru-RU" sz="2000" dirty="0"/>
              <a:t>2800</a:t>
            </a:r>
            <a:endParaRPr lang="ru-RU" sz="2000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GB" sz="1600" dirty="0" smtClean="0">
                <a:latin typeface="Calibri" panose="020F0502020204030204" pitchFamily="34" charset="0"/>
              </a:rPr>
              <a:t>Located </a:t>
            </a:r>
            <a:r>
              <a:rPr lang="en-GB" sz="1600" dirty="0" smtClean="0">
                <a:latin typeface="Calibri" panose="020F0502020204030204" pitchFamily="34" charset="0"/>
              </a:rPr>
              <a:t>in 4 campuses: Moscow, </a:t>
            </a:r>
            <a:r>
              <a:rPr lang="en-GB" sz="1600" dirty="0" err="1" smtClean="0">
                <a:latin typeface="Calibri" panose="020F0502020204030204" pitchFamily="34" charset="0"/>
              </a:rPr>
              <a:t>St.Petersburg</a:t>
            </a:r>
            <a:r>
              <a:rPr lang="en-GB" sz="1600" dirty="0" smtClean="0">
                <a:latin typeface="Calibri" panose="020F0502020204030204" pitchFamily="34" charset="0"/>
              </a:rPr>
              <a:t>, Nizhny Novgorod, Perm</a:t>
            </a:r>
            <a:endParaRPr lang="en-GB" sz="1600" dirty="0" smtClean="0">
              <a:latin typeface="Calibri" panose="020F0502020204030204" pitchFamily="34" charset="0"/>
            </a:endParaRPr>
          </a:p>
          <a:p>
            <a:pPr lvl="1">
              <a:defRPr/>
            </a:pPr>
            <a:r>
              <a:rPr lang="en-GB" sz="1600" dirty="0" smtClean="0">
                <a:latin typeface="Calibri" panose="020F0502020204030204" pitchFamily="34" charset="0"/>
              </a:rPr>
              <a:t>Year </a:t>
            </a:r>
            <a:r>
              <a:rPr lang="en-GB" sz="1600" dirty="0">
                <a:latin typeface="Calibri" panose="020F0502020204030204" pitchFamily="34" charset="0"/>
              </a:rPr>
              <a:t>of foundation: </a:t>
            </a:r>
            <a:r>
              <a:rPr lang="en-GB" sz="1600" dirty="0" smtClean="0">
                <a:latin typeface="Calibri" panose="020F0502020204030204" pitchFamily="34" charset="0"/>
              </a:rPr>
              <a:t>1992</a:t>
            </a:r>
            <a:endParaRPr lang="en-GB" sz="1600" dirty="0">
              <a:latin typeface="Calibri" panose="020F0502020204030204" pitchFamily="34" charset="0"/>
            </a:endParaRPr>
          </a:p>
          <a:p>
            <a:pPr lvl="1">
              <a:defRPr/>
            </a:pPr>
            <a:r>
              <a:rPr lang="en-GB" sz="1600" dirty="0" smtClean="0">
                <a:latin typeface="Calibri" panose="020F0502020204030204" pitchFamily="34" charset="0"/>
              </a:rPr>
              <a:t>Type </a:t>
            </a:r>
            <a:r>
              <a:rPr lang="en-GB" sz="1600" dirty="0">
                <a:latin typeface="Calibri" panose="020F0502020204030204" pitchFamily="34" charset="0"/>
              </a:rPr>
              <a:t>of institution: </a:t>
            </a:r>
            <a:r>
              <a:rPr lang="en-US" sz="1600" dirty="0">
                <a:latin typeface="Calibri" panose="020F0502020204030204" pitchFamily="34" charset="0"/>
              </a:rPr>
              <a:t>Higher education institution (tertiary level)</a:t>
            </a:r>
            <a:endParaRPr lang="en-GB" sz="1600" dirty="0">
              <a:latin typeface="Calibri" panose="020F0502020204030204" pitchFamily="34" charset="0"/>
            </a:endParaRPr>
          </a:p>
          <a:p>
            <a:pPr lvl="1">
              <a:tabLst>
                <a:tab pos="357188" algn="l"/>
              </a:tabLst>
              <a:defRPr/>
            </a:pPr>
            <a:r>
              <a:rPr lang="en-GB" sz="1600" dirty="0" smtClean="0">
                <a:latin typeface="Calibri" panose="020F0502020204030204" pitchFamily="34" charset="0"/>
              </a:rPr>
              <a:t>Number </a:t>
            </a:r>
            <a:r>
              <a:rPr lang="en-GB" sz="1600" dirty="0" smtClean="0">
                <a:latin typeface="Calibri" panose="020F0502020204030204" pitchFamily="34" charset="0"/>
              </a:rPr>
              <a:t>of students: </a:t>
            </a:r>
            <a:r>
              <a:rPr lang="en-GB" sz="1600" dirty="0" smtClean="0">
                <a:latin typeface="Calibri" panose="020F0502020204030204" pitchFamily="34" charset="0"/>
              </a:rPr>
              <a:t>35 100</a:t>
            </a:r>
            <a:endParaRPr lang="en-GB" sz="1600" dirty="0" smtClean="0">
              <a:latin typeface="Calibri" panose="020F0502020204030204" pitchFamily="34" charset="0"/>
            </a:endParaRPr>
          </a:p>
          <a:p>
            <a:pPr lvl="1">
              <a:tabLst>
                <a:tab pos="357188" algn="l"/>
              </a:tabLst>
              <a:defRPr/>
            </a:pPr>
            <a:r>
              <a:rPr lang="en-GB" sz="1600" dirty="0" smtClean="0">
                <a:latin typeface="Calibri" panose="020F0502020204030204" pitchFamily="34" charset="0"/>
              </a:rPr>
              <a:t>Number </a:t>
            </a:r>
            <a:r>
              <a:rPr lang="en-GB" sz="1600" dirty="0">
                <a:latin typeface="Calibri" panose="020F0502020204030204" pitchFamily="34" charset="0"/>
              </a:rPr>
              <a:t>of full-time academic </a:t>
            </a:r>
            <a:r>
              <a:rPr lang="en-GB" sz="1600" dirty="0" smtClean="0">
                <a:latin typeface="Calibri" panose="020F0502020204030204" pitchFamily="34" charset="0"/>
              </a:rPr>
              <a:t>staff: </a:t>
            </a:r>
            <a:r>
              <a:rPr lang="en-GB" sz="1600" dirty="0" smtClean="0">
                <a:latin typeface="Calibri" panose="020F0502020204030204" pitchFamily="34" charset="0"/>
              </a:rPr>
              <a:t>2 500+</a:t>
            </a:r>
            <a:endParaRPr lang="en-GB" sz="1600" dirty="0">
              <a:latin typeface="Calibri" panose="020F0502020204030204" pitchFamily="34" charset="0"/>
            </a:endParaRPr>
          </a:p>
          <a:p>
            <a:pPr marL="285750" indent="-285750" algn="just" defTabSz="447675">
              <a:spcBef>
                <a:spcPct val="30000"/>
              </a:spcBef>
              <a:buFont typeface="Wingdings" panose="05000000000000000000" pitchFamily="2" charset="2"/>
              <a:buChar char="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en-GB" sz="1600" dirty="0" smtClean="0">
                <a:solidFill>
                  <a:schemeClr val="tx1"/>
                </a:solidFill>
              </a:rPr>
              <a:t>Faculties </a:t>
            </a:r>
            <a:r>
              <a:rPr lang="en-GB" sz="1600" dirty="0">
                <a:solidFill>
                  <a:schemeClr val="tx1"/>
                </a:solidFill>
              </a:rPr>
              <a:t>and focus </a:t>
            </a:r>
            <a:r>
              <a:rPr lang="en-GB" sz="1600" dirty="0" smtClean="0">
                <a:solidFill>
                  <a:schemeClr val="tx1"/>
                </a:solidFill>
              </a:rPr>
              <a:t>areas: </a:t>
            </a:r>
            <a:r>
              <a:rPr lang="en-US" altLang="ru-RU" sz="1600" b="1" dirty="0" smtClean="0">
                <a:solidFill>
                  <a:schemeClr val="tx1"/>
                </a:solidFill>
                <a:cs typeface="Arial" pitchFamily="34" charset="0"/>
              </a:rPr>
              <a:t>Economic Sciences </a:t>
            </a:r>
            <a:r>
              <a:rPr lang="en-US" altLang="ru-RU" sz="1600" dirty="0" smtClean="0">
                <a:solidFill>
                  <a:schemeClr val="tx1"/>
                </a:solidFill>
                <a:cs typeface="Arial" pitchFamily="34" charset="0"/>
              </a:rPr>
              <a:t>(</a:t>
            </a:r>
            <a:r>
              <a:rPr lang="en-US" altLang="ru-RU" sz="1600" dirty="0">
                <a:solidFill>
                  <a:schemeClr val="tx1"/>
                </a:solidFill>
                <a:cs typeface="Arial" pitchFamily="34" charset="0"/>
              </a:rPr>
              <a:t>Theoretical </a:t>
            </a:r>
            <a:r>
              <a:rPr lang="en-US" altLang="ru-RU" sz="1600" dirty="0" smtClean="0">
                <a:solidFill>
                  <a:schemeClr val="tx1"/>
                </a:solidFill>
                <a:cs typeface="Arial" pitchFamily="34" charset="0"/>
              </a:rPr>
              <a:t>Economics, 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Applied Economics, Finance, Mathematics, Statistics </a:t>
            </a:r>
            <a:r>
              <a:rPr lang="en-US" altLang="ru-RU" sz="1600" dirty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&amp; Data 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Analysis; International </a:t>
            </a:r>
            <a:r>
              <a:rPr lang="en-US" altLang="ru-RU" sz="1600" dirty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College of Economics &amp; 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Finance), </a:t>
            </a:r>
            <a:r>
              <a:rPr lang="en-US" altLang="ru-RU" sz="1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altLang="ru-RU" sz="1600" b="1" dirty="0">
                <a:solidFill>
                  <a:schemeClr val="tx1"/>
                </a:solidFill>
                <a:cs typeface="Arial" pitchFamily="34" charset="0"/>
              </a:rPr>
              <a:t>Social </a:t>
            </a:r>
            <a:r>
              <a:rPr lang="en-US" altLang="ru-RU" sz="1600" b="1" dirty="0" smtClean="0">
                <a:solidFill>
                  <a:schemeClr val="tx1"/>
                </a:solidFill>
                <a:cs typeface="Arial" pitchFamily="34" charset="0"/>
              </a:rPr>
              <a:t>Sciences </a:t>
            </a:r>
            <a:r>
              <a:rPr lang="en-US" altLang="ru-RU" sz="1600" dirty="0" smtClean="0">
                <a:solidFill>
                  <a:schemeClr val="tx1"/>
                </a:solidFill>
                <a:cs typeface="Arial" pitchFamily="34" charset="0"/>
              </a:rPr>
              <a:t>(</a:t>
            </a:r>
            <a:r>
              <a:rPr lang="en-US" altLang="ru-RU" sz="1600" dirty="0">
                <a:solidFill>
                  <a:schemeClr val="tx1"/>
                </a:solidFill>
                <a:cs typeface="Arial" pitchFamily="34" charset="0"/>
              </a:rPr>
              <a:t>Political </a:t>
            </a:r>
            <a:r>
              <a:rPr lang="en-US" altLang="ru-RU" sz="1600" dirty="0" smtClean="0">
                <a:solidFill>
                  <a:schemeClr val="tx1"/>
                </a:solidFill>
                <a:cs typeface="Arial" pitchFamily="34" charset="0"/>
              </a:rPr>
              <a:t>Science, 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Sociology, Public Administration, Psychology, Education, Demography), </a:t>
            </a:r>
            <a:r>
              <a:rPr lang="en-US" altLang="ru-RU" sz="1600" b="1" dirty="0" smtClean="0">
                <a:solidFill>
                  <a:schemeClr val="tx1"/>
                </a:solidFill>
                <a:cs typeface="Arial" pitchFamily="34" charset="0"/>
              </a:rPr>
              <a:t>Humanities </a:t>
            </a:r>
            <a:r>
              <a:rPr lang="en-US" altLang="ru-RU" sz="1600" dirty="0" smtClean="0">
                <a:solidFill>
                  <a:schemeClr val="tx1"/>
                </a:solidFill>
                <a:cs typeface="Arial" pitchFamily="34" charset="0"/>
              </a:rPr>
              <a:t>(History, Cultural Studies, Linguistics, Philology, Philosophy, Foreign Languages), </a:t>
            </a:r>
            <a:r>
              <a:rPr lang="en-US" altLang="ru-RU" sz="1600" b="1" dirty="0" smtClean="0">
                <a:solidFill>
                  <a:schemeClr val="tx1"/>
                </a:solidFill>
                <a:cs typeface="Arial" pitchFamily="34" charset="0"/>
              </a:rPr>
              <a:t>Business and Management </a:t>
            </a:r>
            <a:r>
              <a:rPr lang="en-US" altLang="ru-RU" sz="1600" dirty="0" smtClean="0">
                <a:solidFill>
                  <a:schemeClr val="tx1"/>
                </a:solidFill>
                <a:cs typeface="Arial" pitchFamily="34" charset="0"/>
              </a:rPr>
              <a:t>(</a:t>
            </a:r>
            <a:r>
              <a:rPr lang="en-US" altLang="ru-RU" sz="1600" dirty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Business 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Administration, Logistics, Business Informatics, Innovation Management),</a:t>
            </a:r>
            <a:r>
              <a:rPr lang="en-US" altLang="ru-RU" sz="1600" b="1" dirty="0" smtClean="0">
                <a:solidFill>
                  <a:schemeClr val="tx1"/>
                </a:solidFill>
                <a:ea typeface="SimSun" pitchFamily="2" charset="-122"/>
              </a:rPr>
              <a:t>Communication</a:t>
            </a:r>
            <a:r>
              <a:rPr lang="en-US" altLang="ru-RU" sz="1600" b="1" dirty="0">
                <a:solidFill>
                  <a:schemeClr val="tx1"/>
                </a:solidFill>
                <a:ea typeface="SimSun" pitchFamily="2" charset="-122"/>
              </a:rPr>
              <a:t>, Media &amp; </a:t>
            </a:r>
            <a:r>
              <a:rPr lang="en-US" altLang="ru-RU" sz="1600" b="1" dirty="0" smtClean="0">
                <a:solidFill>
                  <a:schemeClr val="tx1"/>
                </a:solidFill>
                <a:ea typeface="SimSun" pitchFamily="2" charset="-122"/>
              </a:rPr>
              <a:t>Design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</a:rPr>
              <a:t>; </a:t>
            </a:r>
            <a:r>
              <a:rPr lang="en-US" altLang="ru-RU" sz="1600" b="1" dirty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World Economy &amp; International </a:t>
            </a:r>
            <a:r>
              <a:rPr lang="en-US" altLang="ru-RU" sz="1600" b="1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Affairs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; </a:t>
            </a:r>
            <a:r>
              <a:rPr lang="en-US" altLang="ru-RU" sz="1600" b="1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Computer Sciences 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(</a:t>
            </a:r>
            <a:r>
              <a:rPr lang="en-US" altLang="ru-RU" sz="1600" dirty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Software 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Engineering, Data </a:t>
            </a:r>
            <a:r>
              <a:rPr lang="en-US" altLang="ru-RU" sz="1600" dirty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Analysis &amp; Artificial 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Intelligence, Big </a:t>
            </a:r>
            <a:r>
              <a:rPr lang="en-US" altLang="ru-RU" sz="1600" dirty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Data &amp; Information 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Retrieval), </a:t>
            </a:r>
            <a:r>
              <a:rPr lang="en-US" altLang="ru-RU" sz="1600" b="1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HSE MIEM </a:t>
            </a:r>
            <a:r>
              <a:rPr lang="en-US" altLang="ru-RU" sz="1600" dirty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(Moscow Institute of Electronics and 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Mathematics: </a:t>
            </a:r>
            <a:r>
              <a:rPr lang="en-US" altLang="ru-RU" sz="1600" dirty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Information Technology and Computer 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Engineering, Applied </a:t>
            </a:r>
            <a:r>
              <a:rPr lang="en-US" altLang="ru-RU" sz="1600" dirty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Mathematics and 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Cybernetics, Electronics </a:t>
            </a:r>
            <a:r>
              <a:rPr lang="en-US" altLang="ru-RU" sz="1600" dirty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and </a:t>
            </a:r>
            <a:r>
              <a:rPr lang="en-US" altLang="ru-RU" sz="1600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Telecommunications), </a:t>
            </a:r>
            <a:r>
              <a:rPr lang="en-US" altLang="ru-RU" sz="1600" b="1" dirty="0" smtClean="0">
                <a:solidFill>
                  <a:schemeClr val="tx1"/>
                </a:solidFill>
                <a:ea typeface="SimSun" pitchFamily="2" charset="-122"/>
                <a:cs typeface="Arial" pitchFamily="34" charset="0"/>
              </a:rPr>
              <a:t> Law, Mathematics, Urban Studies and Planning, Physics. </a:t>
            </a:r>
            <a:endParaRPr lang="en-US" altLang="ru-RU" sz="1600" b="1" dirty="0">
              <a:solidFill>
                <a:schemeClr val="tx1"/>
              </a:solidFill>
              <a:ea typeface="SimSun" pitchFamily="2" charset="-122"/>
              <a:cs typeface="Arial" pitchFamily="34" charset="0"/>
            </a:endParaRPr>
          </a:p>
          <a:p>
            <a:pPr marL="285750" indent="-285750" defTabSz="447675">
              <a:lnSpc>
                <a:spcPct val="120000"/>
              </a:lnSpc>
              <a:buFont typeface="Arial" pitchFamily="34" charset="0"/>
              <a:buChar char="•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en-US" altLang="ru-RU" sz="1400" dirty="0">
              <a:solidFill>
                <a:schemeClr val="tx1"/>
              </a:solidFill>
              <a:ea typeface="SimSun" pitchFamily="2" charset="-122"/>
              <a:cs typeface="Arial" pitchFamily="34" charset="0"/>
            </a:endParaRPr>
          </a:p>
          <a:p>
            <a:pPr marL="285750" indent="-285750" defTabSz="447675">
              <a:lnSpc>
                <a:spcPct val="120000"/>
              </a:lnSpc>
              <a:buFont typeface="Arial" pitchFamily="34" charset="0"/>
              <a:buChar char="•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en-US" altLang="ru-RU" sz="1400" dirty="0">
              <a:solidFill>
                <a:schemeClr val="tx1"/>
              </a:solidFill>
              <a:ea typeface="SimSun" pitchFamily="2" charset="-122"/>
              <a:cs typeface="Arial" pitchFamily="34" charset="0"/>
            </a:endParaRPr>
          </a:p>
          <a:p>
            <a:pPr marL="0" lvl="1" indent="0">
              <a:spcBef>
                <a:spcPct val="30000"/>
              </a:spcBef>
              <a:buNone/>
              <a:defRPr/>
            </a:pPr>
            <a:endParaRPr lang="en-US" altLang="ru-RU" sz="1400" dirty="0">
              <a:latin typeface="Arial Narrow" pitchFamily="34" charset="0"/>
              <a:ea typeface="SimSun" pitchFamily="2" charset="-122"/>
            </a:endParaRPr>
          </a:p>
          <a:p>
            <a:pPr marL="285750" lvl="1" indent="-285750">
              <a:spcBef>
                <a:spcPct val="30000"/>
              </a:spcBef>
              <a:buFont typeface="Arial" panose="020B0604020202020204" pitchFamily="34" charset="0"/>
              <a:buChar char="•"/>
              <a:defRPr/>
            </a:pPr>
            <a:endParaRPr lang="en-US" altLang="ru-RU" sz="1400" dirty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altLang="ru-RU" sz="1400" dirty="0" smtClean="0">
                <a:solidFill>
                  <a:schemeClr val="tx1"/>
                </a:solidFill>
                <a:cs typeface="Arial" pitchFamily="34" charset="0"/>
              </a:rPr>
              <a:t>)</a:t>
            </a:r>
            <a:endParaRPr lang="en-US" altLang="ru-RU" sz="1400" dirty="0">
              <a:solidFill>
                <a:schemeClr val="tx1"/>
              </a:solidFill>
              <a:cs typeface="Arial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ru-RU" sz="1400" dirty="0" smtClean="0">
                <a:cs typeface="Arial" pitchFamily="34" charset="0"/>
              </a:rPr>
              <a:t> </a:t>
            </a:r>
            <a:endParaRPr lang="en-US" altLang="ru-RU" sz="1400" dirty="0">
              <a:cs typeface="Arial" pitchFamily="34" charset="0"/>
            </a:endParaRPr>
          </a:p>
          <a:p>
            <a:pPr marL="269875" lvl="1" indent="-269875">
              <a:spcBef>
                <a:spcPts val="0"/>
              </a:spcBef>
              <a:tabLst>
                <a:tab pos="357188" algn="l"/>
              </a:tabLst>
              <a:defRPr/>
            </a:pPr>
            <a:endParaRPr lang="en-GB" sz="2200" dirty="0">
              <a:latin typeface="Calibri" panose="020F0502020204030204" pitchFamily="34" charset="0"/>
            </a:endParaRPr>
          </a:p>
          <a:p>
            <a:pPr marL="269875" lvl="1" indent="0">
              <a:spcBef>
                <a:spcPts val="0"/>
              </a:spcBef>
              <a:buNone/>
              <a:tabLst>
                <a:tab pos="269875" algn="l"/>
              </a:tabLst>
              <a:defRPr/>
            </a:pPr>
            <a:endParaRPr lang="de-DE" sz="2200" dirty="0">
              <a:latin typeface="Calibri" panose="020F0502020204030204" pitchFamily="34" charset="0"/>
            </a:endParaRPr>
          </a:p>
          <a:p>
            <a:pPr marL="269875" lvl="1" indent="0">
              <a:spcBef>
                <a:spcPts val="0"/>
              </a:spcBef>
              <a:buNone/>
              <a:tabLst>
                <a:tab pos="269875" algn="l"/>
              </a:tabLst>
              <a:defRPr/>
            </a:pPr>
            <a:endParaRPr lang="en-GB" sz="2200" dirty="0">
              <a:latin typeface="Calibri" panose="020F0502020204030204" pitchFamily="34" charset="0"/>
            </a:endParaRPr>
          </a:p>
          <a:p>
            <a:pPr marL="0" lvl="1" indent="0">
              <a:spcBef>
                <a:spcPts val="0"/>
              </a:spcBef>
              <a:buNone/>
              <a:tabLst>
                <a:tab pos="357188" algn="l"/>
              </a:tabLst>
              <a:defRPr/>
            </a:pPr>
            <a:endParaRPr lang="en-GB" sz="2200" dirty="0" smtClean="0">
              <a:latin typeface="Calibri" panose="020F0502020204030204" pitchFamily="34" charset="0"/>
            </a:endParaRPr>
          </a:p>
          <a:p>
            <a:pPr marL="252000" lvl="1" indent="-252000">
              <a:spcBef>
                <a:spcPts val="0"/>
              </a:spcBef>
              <a:defRPr/>
            </a:pPr>
            <a:endParaRPr lang="en-GB" sz="2200" dirty="0" smtClean="0">
              <a:latin typeface="Calibri" panose="020F0502020204030204" pitchFamily="34" charset="0"/>
            </a:endParaRPr>
          </a:p>
          <a:p>
            <a:pPr marL="252000" lvl="1" indent="-252000">
              <a:spcBef>
                <a:spcPts val="0"/>
              </a:spcBef>
              <a:defRPr/>
            </a:pPr>
            <a:endParaRPr lang="en-GB" sz="2200" dirty="0">
              <a:latin typeface="Calibri" panose="020F0502020204030204" pitchFamily="34" charset="0"/>
            </a:endParaRPr>
          </a:p>
        </p:txBody>
      </p:sp>
      <p:pic>
        <p:nvPicPr>
          <p:cNvPr id="1026" name="Рисунок 3" descr="logo_round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144" y="1772816"/>
            <a:ext cx="70485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9445305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Federal State Autonomous Educational Institution for Higher Education </a:t>
            </a:r>
            <a:r>
              <a:rPr lang="en-GB" sz="2400" u="sng" dirty="0"/>
              <a:t>National Research University Higher School of Economics (HSE</a:t>
            </a:r>
            <a:r>
              <a:rPr lang="en-GB" sz="2400" dirty="0"/>
              <a:t>). </a:t>
            </a:r>
            <a:r>
              <a:rPr lang="en-GB" sz="2000" dirty="0"/>
              <a:t>PIC: </a:t>
            </a:r>
            <a:r>
              <a:rPr lang="en-US" sz="2000" dirty="0"/>
              <a:t>RU 99987</a:t>
            </a:r>
            <a:r>
              <a:rPr lang="ru-RU" sz="2000" dirty="0"/>
              <a:t>2800</a:t>
            </a:r>
            <a:endParaRPr lang="de-DE" sz="2000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 lvl="1" indent="-269875">
              <a:spcBef>
                <a:spcPts val="0"/>
              </a:spcBef>
              <a:defRPr/>
            </a:pPr>
            <a:r>
              <a:rPr lang="en-GB" sz="2200" dirty="0" smtClean="0">
                <a:latin typeface="Calibri" panose="020F0502020204030204" pitchFamily="34" charset="0"/>
              </a:rPr>
              <a:t>Seminar interests: </a:t>
            </a:r>
          </a:p>
          <a:p>
            <a:pPr marL="629875" lvl="2" indent="-269875">
              <a:spcBef>
                <a:spcPts val="0"/>
              </a:spcBef>
              <a:defRPr/>
            </a:pPr>
            <a:r>
              <a:rPr lang="de-DE" sz="1800" dirty="0" smtClean="0">
                <a:latin typeface="Calibri" panose="020F0502020204030204" pitchFamily="34" charset="0"/>
              </a:rPr>
              <a:t> </a:t>
            </a:r>
          </a:p>
          <a:p>
            <a:pPr marL="629875" lvl="2" indent="-269875">
              <a:spcBef>
                <a:spcPts val="0"/>
              </a:spcBef>
              <a:defRPr/>
            </a:pPr>
            <a:r>
              <a:rPr lang="de-DE" sz="1800" dirty="0">
                <a:latin typeface="Calibri" panose="020F0502020204030204" pitchFamily="34" charset="0"/>
              </a:rPr>
              <a:t> </a:t>
            </a:r>
          </a:p>
          <a:p>
            <a:pPr marL="629875" lvl="2" indent="-269875">
              <a:spcBef>
                <a:spcPts val="0"/>
              </a:spcBef>
              <a:defRPr/>
            </a:pPr>
            <a:endParaRPr lang="en-GB" sz="1800" dirty="0" smtClean="0">
              <a:latin typeface="Calibri" panose="020F0502020204030204" pitchFamily="34" charset="0"/>
            </a:endParaRPr>
          </a:p>
          <a:p>
            <a:pPr marL="269875" lvl="1" indent="0">
              <a:spcBef>
                <a:spcPts val="0"/>
              </a:spcBef>
              <a:buNone/>
              <a:defRPr/>
            </a:pPr>
            <a:endParaRPr lang="en-GB" sz="2200" dirty="0" smtClean="0">
              <a:latin typeface="Calibri" panose="020F0502020204030204" pitchFamily="34" charset="0"/>
            </a:endParaRPr>
          </a:p>
          <a:p>
            <a:pPr marL="269875" lvl="1" indent="0">
              <a:spcBef>
                <a:spcPts val="0"/>
              </a:spcBef>
              <a:buNone/>
              <a:tabLst>
                <a:tab pos="269875" algn="l"/>
              </a:tabLst>
              <a:defRPr/>
            </a:pPr>
            <a:endParaRPr lang="en-GB" sz="2200" dirty="0">
              <a:latin typeface="Calibri" panose="020F0502020204030204" pitchFamily="34" charset="0"/>
            </a:endParaRPr>
          </a:p>
          <a:p>
            <a:pPr marL="0" lvl="1" indent="0">
              <a:spcBef>
                <a:spcPts val="0"/>
              </a:spcBef>
              <a:buNone/>
              <a:tabLst>
                <a:tab pos="357188" algn="l"/>
              </a:tabLst>
              <a:defRPr/>
            </a:pPr>
            <a:endParaRPr lang="en-GB" sz="2200" dirty="0" smtClean="0">
              <a:latin typeface="Calibri" panose="020F0502020204030204" pitchFamily="34" charset="0"/>
            </a:endParaRPr>
          </a:p>
          <a:p>
            <a:pPr marL="252000" lvl="1" indent="-252000">
              <a:spcBef>
                <a:spcPts val="0"/>
              </a:spcBef>
              <a:defRPr/>
            </a:pPr>
            <a:endParaRPr lang="en-GB" sz="2200" dirty="0" smtClean="0">
              <a:latin typeface="Calibri" panose="020F0502020204030204" pitchFamily="34" charset="0"/>
            </a:endParaRPr>
          </a:p>
          <a:p>
            <a:pPr marL="252000" lvl="1" indent="-252000">
              <a:spcBef>
                <a:spcPts val="0"/>
              </a:spcBef>
              <a:defRPr/>
            </a:pPr>
            <a:endParaRPr lang="en-GB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541239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241</Words>
  <Application>Microsoft Office PowerPoint</Application>
  <PresentationFormat>Экран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Larissa</vt:lpstr>
      <vt:lpstr>Federal State Autonomous Educational Institution for Higher Education National Research University Higher School of Economics (HSE). PIC: RU 999872800</vt:lpstr>
      <vt:lpstr>Federal State Autonomous Educational Institution for Higher Education National Research University Higher School of Economics (HSE). PIC: RU 999872800</vt:lpstr>
    </vt:vector>
  </TitlesOfParts>
  <Company>OeAD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Pint, Petra</dc:creator>
  <cp:lastModifiedBy>Windows User</cp:lastModifiedBy>
  <cp:revision>492</cp:revision>
  <cp:lastPrinted>2017-05-08T13:31:12Z</cp:lastPrinted>
  <dcterms:created xsi:type="dcterms:W3CDTF">2015-10-16T11:51:50Z</dcterms:created>
  <dcterms:modified xsi:type="dcterms:W3CDTF">2018-05-02T08:02:25Z</dcterms:modified>
</cp:coreProperties>
</file>